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88" r:id="rId3"/>
    <p:sldId id="296" r:id="rId4"/>
    <p:sldId id="294" r:id="rId5"/>
    <p:sldId id="287" r:id="rId6"/>
    <p:sldId id="290" r:id="rId7"/>
    <p:sldId id="295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EA77C59-E2E9-6A4E-83A0-9CF43B0F9E43}" name="Rosalia Montefusco" initials="RM" userId="214653cc44cf26e5" providerId="Windows Live"/>
  <p188:author id="{B5C50FFF-B1CE-9288-5110-3A800C51960B}" name="Massimo Di Cintio" initials="MD" userId="3c04aa5fa2733ea1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56C6"/>
    <a:srgbClr val="693885"/>
    <a:srgbClr val="DB9144"/>
    <a:srgbClr val="168F9D"/>
    <a:srgbClr val="46B49D"/>
    <a:srgbClr val="C12945"/>
    <a:srgbClr val="17569C"/>
    <a:srgbClr val="F9FAFD"/>
    <a:srgbClr val="B9CD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49"/>
    <p:restoredTop sz="94652"/>
  </p:normalViewPr>
  <p:slideViewPr>
    <p:cSldViewPr snapToGrid="0" snapToObjects="1">
      <p:cViewPr varScale="1">
        <p:scale>
          <a:sx n="79" d="100"/>
          <a:sy n="79" d="100"/>
        </p:scale>
        <p:origin x="96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8/10/relationships/authors" Target="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52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03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721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52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7651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7116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624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736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89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804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672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43FA-E17D-DA41-844A-1FBDADB4FD97}" type="datetimeFigureOut">
              <a:rPr lang="it-IT" smtClean="0"/>
              <a:t>17/01/2025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4FFE3-A7EA-2D45-8A74-6BAECEDE79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0446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5320C22E-8201-B0F4-5E20-E54D21088412}"/>
              </a:ext>
            </a:extLst>
          </p:cNvPr>
          <p:cNvSpPr txBox="1"/>
          <p:nvPr/>
        </p:nvSpPr>
        <p:spPr>
          <a:xfrm>
            <a:off x="-42935" y="3243150"/>
            <a:ext cx="12092339" cy="237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it-IT" sz="2500" b="1" dirty="0">
                <a:solidFill>
                  <a:schemeClr val="accent1">
                    <a:lumMod val="75000"/>
                  </a:schemeClr>
                </a:solidFill>
                <a:sym typeface="Montserrat Regular"/>
              </a:rPr>
              <a:t>INNOVAZIONE E SOSTENIBILITÀ PER LO SVILUPPO DELLE ATTIVITÀ</a:t>
            </a:r>
          </a:p>
          <a:p>
            <a:pPr algn="ctr">
              <a:spcAft>
                <a:spcPts val="800"/>
              </a:spcAft>
            </a:pPr>
            <a:r>
              <a:rPr lang="it-IT" sz="2500" b="1" dirty="0">
                <a:solidFill>
                  <a:schemeClr val="accent1">
                    <a:lumMod val="75000"/>
                  </a:schemeClr>
                </a:solidFill>
                <a:sym typeface="Montserrat Regular"/>
              </a:rPr>
              <a:t>DI PESCA E ACQUACOLTURA</a:t>
            </a:r>
          </a:p>
          <a:p>
            <a:pPr algn="ctr">
              <a:spcAft>
                <a:spcPts val="800"/>
              </a:spcAft>
            </a:pPr>
            <a:r>
              <a:rPr lang="it-IT" sz="2500" b="1" dirty="0">
                <a:solidFill>
                  <a:schemeClr val="accent1">
                    <a:lumMod val="75000"/>
                  </a:schemeClr>
                </a:solidFill>
                <a:sym typeface="Montserrat Regular"/>
              </a:rPr>
              <a:t>E </a:t>
            </a:r>
            <a:r>
              <a:rPr lang="it-IT" sz="2500" b="1" dirty="0" smtClean="0">
                <a:solidFill>
                  <a:schemeClr val="accent1">
                    <a:lumMod val="75000"/>
                  </a:schemeClr>
                </a:solidFill>
                <a:sym typeface="Montserrat Regular"/>
              </a:rPr>
              <a:t>DIFESA </a:t>
            </a:r>
            <a:r>
              <a:rPr lang="it-IT" sz="2500" b="1" dirty="0">
                <a:solidFill>
                  <a:schemeClr val="accent1">
                    <a:lumMod val="75000"/>
                  </a:schemeClr>
                </a:solidFill>
                <a:sym typeface="Montserrat Regular"/>
              </a:rPr>
              <a:t>DEGLI ECOSISTEMI </a:t>
            </a:r>
            <a:r>
              <a:rPr lang="it-IT" sz="2500" b="1" dirty="0" smtClean="0">
                <a:solidFill>
                  <a:schemeClr val="accent1">
                    <a:lumMod val="75000"/>
                  </a:schemeClr>
                </a:solidFill>
                <a:sym typeface="Montserrat Regular"/>
              </a:rPr>
              <a:t>MARINI</a:t>
            </a:r>
          </a:p>
          <a:p>
            <a:pPr algn="ctr">
              <a:spcAft>
                <a:spcPts val="800"/>
              </a:spcAft>
            </a:pPr>
            <a:r>
              <a:rPr lang="it-IT" sz="2500" b="1" dirty="0" smtClean="0">
                <a:solidFill>
                  <a:schemeClr val="accent1">
                    <a:lumMod val="75000"/>
                  </a:schemeClr>
                </a:solidFill>
                <a:sym typeface="Montserrat Regular"/>
              </a:rPr>
              <a:t>CREAZIONE </a:t>
            </a:r>
            <a:r>
              <a:rPr lang="it-IT" sz="2500" b="1" dirty="0">
                <a:solidFill>
                  <a:schemeClr val="accent1">
                    <a:lumMod val="75000"/>
                  </a:schemeClr>
                </a:solidFill>
                <a:sym typeface="Montserrat Regular"/>
              </a:rPr>
              <a:t>DI UNA RETE DI COLLABORAZIONI</a:t>
            </a:r>
            <a:endParaRPr lang="it-IT" sz="2000" b="1" dirty="0">
              <a:solidFill>
                <a:schemeClr val="accent1">
                  <a:lumMod val="75000"/>
                </a:schemeClr>
              </a:solidFill>
              <a:sym typeface="Montserrat Regular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it-IT" sz="2000" b="1" dirty="0">
              <a:solidFill>
                <a:srgbClr val="17569C"/>
              </a:solidFill>
              <a:highlight>
                <a:srgbClr val="FFFF00"/>
              </a:highlight>
              <a:sym typeface="Montserrat Regular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E2CCC00-441B-3292-ED6F-ECF7ACDD53CC}"/>
              </a:ext>
            </a:extLst>
          </p:cNvPr>
          <p:cNvSpPr txBox="1"/>
          <p:nvPr/>
        </p:nvSpPr>
        <p:spPr>
          <a:xfrm>
            <a:off x="6003235" y="80705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799019"/>
            <a:ext cx="1978361" cy="4067070"/>
          </a:xfrm>
          <a:prstGeom prst="rect">
            <a:avLst/>
          </a:prstGeom>
        </p:spPr>
      </p:pic>
      <p:pic>
        <p:nvPicPr>
          <p:cNvPr id="11" name="Immagine 10" descr="Immagine che contiene bandiera, simbolo, stella&#10;&#10;Descrizione generata automaticamente">
            <a:extLst>
              <a:ext uri="{FF2B5EF4-FFF2-40B4-BE49-F238E27FC236}">
                <a16:creationId xmlns:a16="http://schemas.microsoft.com/office/drawing/2014/main" id="{CE818917-2988-8E5F-CD0E-DCE747824D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1" t="-223" r="-151" b="-223"/>
          <a:stretch>
            <a:fillRect/>
          </a:stretch>
        </p:blipFill>
        <p:spPr bwMode="auto">
          <a:xfrm>
            <a:off x="1774090" y="160233"/>
            <a:ext cx="100584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FAD8BDA7-AA34-AC52-3C63-D1080C277E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367" y="229618"/>
            <a:ext cx="1530985" cy="666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A86FC7CB-F2C6-A7AA-9360-4773520614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141" y="180553"/>
            <a:ext cx="1303020" cy="693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D49E3CDD-E087-D736-9F08-7995B7DCF1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393" y="82550"/>
            <a:ext cx="541020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0792536-4290-B086-7153-CE3D428B25C5}"/>
              </a:ext>
            </a:extLst>
          </p:cNvPr>
          <p:cNvSpPr txBox="1"/>
          <p:nvPr/>
        </p:nvSpPr>
        <p:spPr>
          <a:xfrm>
            <a:off x="3009643" y="5614055"/>
            <a:ext cx="76943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i="0" u="none" strike="noStrike" baseline="0" dirty="0">
                <a:solidFill>
                  <a:srgbClr val="1D1262"/>
                </a:solidFill>
                <a:latin typeface="Poppins-SemiBold"/>
              </a:rPr>
              <a:t>Regione Abruzzo </a:t>
            </a:r>
            <a:r>
              <a:rPr lang="it-IT" sz="1800" b="1" i="0" u="none" strike="noStrike" baseline="0" dirty="0" smtClean="0">
                <a:solidFill>
                  <a:srgbClr val="1D1262"/>
                </a:solidFill>
                <a:latin typeface="Poppins-SemiBold"/>
              </a:rPr>
              <a:t>–Assessorato Agricoltura – Dipartimento Agricoltura -  </a:t>
            </a:r>
            <a:r>
              <a:rPr lang="it-IT" sz="1800" b="1" i="0" u="none" strike="noStrike" baseline="0" dirty="0">
                <a:solidFill>
                  <a:srgbClr val="1D1262"/>
                </a:solidFill>
                <a:latin typeface="Poppins-SemiBold"/>
              </a:rPr>
              <a:t>Servizio Sviluppo </a:t>
            </a:r>
            <a:r>
              <a:rPr lang="it-IT" sz="1800" b="1" i="0" u="none" strike="noStrike" baseline="0" dirty="0" smtClean="0">
                <a:solidFill>
                  <a:srgbClr val="1D1262"/>
                </a:solidFill>
                <a:latin typeface="Poppins-SemiBold"/>
              </a:rPr>
              <a:t>Locale </a:t>
            </a:r>
            <a:r>
              <a:rPr lang="it-IT" sz="1800" b="1" i="0" u="none" strike="noStrike" baseline="0" dirty="0">
                <a:solidFill>
                  <a:srgbClr val="1D1262"/>
                </a:solidFill>
                <a:latin typeface="Poppins-SemiBold"/>
              </a:rPr>
              <a:t>ed Economia </a:t>
            </a:r>
            <a:r>
              <a:rPr lang="it-IT" sz="1800" b="1" i="0" u="none" strike="noStrike" baseline="0" dirty="0" smtClean="0">
                <a:solidFill>
                  <a:srgbClr val="1D1262"/>
                </a:solidFill>
                <a:latin typeface="Poppins-SemiBold"/>
              </a:rPr>
              <a:t>Ittica</a:t>
            </a:r>
            <a:endParaRPr lang="it-IT" dirty="0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46C2E8F-DC73-DC83-E353-28C1589FE7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89751" y="1133630"/>
            <a:ext cx="4215850" cy="1910887"/>
          </a:xfrm>
          <a:prstGeom prst="rect">
            <a:avLst/>
          </a:prstGeom>
        </p:spPr>
      </p:pic>
      <p:pic>
        <p:nvPicPr>
          <p:cNvPr id="2051" name="Immagin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168275"/>
            <a:ext cx="1530351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magin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7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644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535CE8-CCF1-914D-FA1A-8BB57B80C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E3AD3FE9-CAF4-2CF9-E1C5-E0B71E3B9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4760"/>
            <a:ext cx="12192000" cy="65323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4C27B005-B1F4-C870-0589-25A8ED194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2436" y="105839"/>
            <a:ext cx="865748" cy="721218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9F3A25A-E8B3-6F8B-9F94-35B5AA4CDB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21" y="105839"/>
            <a:ext cx="10760373" cy="1329043"/>
          </a:xfrm>
          <a:prstGeom prst="rect">
            <a:avLst/>
          </a:prstGeom>
        </p:spPr>
      </p:pic>
      <p:sp>
        <p:nvSpPr>
          <p:cNvPr id="10" name="Segnaposto contenuto 5"/>
          <p:cNvSpPr>
            <a:spLocks noGrp="1"/>
          </p:cNvSpPr>
          <p:nvPr>
            <p:ph idx="1"/>
          </p:nvPr>
        </p:nvSpPr>
        <p:spPr>
          <a:xfrm>
            <a:off x="719847" y="1434882"/>
            <a:ext cx="10388626" cy="4168250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it-IT" sz="26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 Nazioni Unite hanno dichiarato il 2021 – 2030 il </a:t>
            </a:r>
            <a:r>
              <a:rPr lang="it-IT" sz="26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Decennio delle Scienze del Mare per lo Sviluppo Sostenibile</a:t>
            </a:r>
            <a:r>
              <a:rPr lang="it-IT" sz="26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iniziativa che punta a mobilitare la comunità scientifica, i governi, il settore privato e la società civile intorno a un programma comune di ricerca e di innovazione tecnologica finalizzato a "catalizzare" soluzioni per uno sviluppo sostenibile dell’economia blu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it-IT" sz="2000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60000"/>
              </a:lnSpc>
            </a:pPr>
            <a:r>
              <a:rPr lang="it-IT" sz="26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Il </a:t>
            </a:r>
            <a:r>
              <a:rPr lang="it-IT" sz="26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Patto per lo Sviluppo “Abruzzo Sostenibile Blue Deal”</a:t>
            </a:r>
            <a:r>
              <a:rPr lang="it-IT" sz="26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it-IT" sz="26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6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promosso nel 2023 dall’Assessorato </a:t>
            </a:r>
            <a:r>
              <a:rPr lang="it-IT" sz="26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all’Agricoltura e Pesca della Regione Abruzzo e dal Servizio Sviluppo </a:t>
            </a:r>
            <a:r>
              <a:rPr lang="it-IT" sz="26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Locale </a:t>
            </a:r>
            <a:r>
              <a:rPr lang="it-IT" sz="26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ed Economia </a:t>
            </a:r>
            <a:r>
              <a:rPr lang="it-IT" sz="26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Ittica e condiviso con gli operatori, </a:t>
            </a:r>
            <a:r>
              <a:rPr lang="it-IT" sz="26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si colloca in questo contesto con l’obiettivo di promuovere e sensibilizzare l’applicazione di soluzioni innovative per lo sviluppo sostenibile delle attività di pesca e acquacoltura e la difesa e monitoraggio degli ecosistemi marini </a:t>
            </a:r>
            <a:r>
              <a:rPr lang="it-IT" sz="26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costieri.</a:t>
            </a:r>
            <a:endParaRPr lang="it-IT" sz="2600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60000"/>
              </a:lnSpc>
            </a:pPr>
            <a:endParaRPr lang="it-IT" sz="1600" i="1" dirty="0"/>
          </a:p>
        </p:txBody>
      </p:sp>
    </p:spTree>
    <p:extLst>
      <p:ext uri="{BB962C8B-B14F-4D97-AF65-F5344CB8AC3E}">
        <p14:creationId xmlns:p14="http://schemas.microsoft.com/office/powerpoint/2010/main" val="597028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488333"/>
            <a:ext cx="10515600" cy="454281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it-IT" sz="19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it-IT" sz="19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Conferenza Regionale della Pesca </a:t>
            </a:r>
            <a:r>
              <a:rPr lang="it-IT" sz="19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su iniziativa dell’Assessorato regionale, nel 2024, in risposta agli effetti sul sistema marino costiero e sulla risorsa ittica, dovuti dagli effetti delle variazioni della temperatura dell'acqua, del fenomeno della mucillagine , l’introduzione di specie aliene </a:t>
            </a:r>
            <a:r>
              <a:rPr lang="it-IT" sz="1900" dirty="0" err="1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ecc</a:t>
            </a:r>
            <a:r>
              <a:rPr lang="it-IT" sz="19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ha richiesto l’intervento degli </a:t>
            </a:r>
            <a:r>
              <a:rPr lang="it-IT" sz="19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Enti «scientifici» abruzzesi in raccordo con il Servizio regionale competente </a:t>
            </a:r>
            <a:r>
              <a:rPr lang="it-IT" sz="19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per le opportune attività di </a:t>
            </a:r>
            <a:r>
              <a:rPr lang="it-IT" sz="19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analisi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it-IT" sz="2000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it-IT" sz="19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 continuità con queste indicazioni nasce l’idea di promuovere </a:t>
            </a:r>
            <a:r>
              <a:rPr lang="it-IT" sz="19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 costituzione di uno </a:t>
            </a:r>
            <a:r>
              <a:rPr lang="it-IT" sz="1900" b="1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spazio scientifico costiero</a:t>
            </a:r>
            <a:r>
              <a:rPr lang="it-IT" sz="19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tra Enti, Agenzie, </a:t>
            </a:r>
            <a:r>
              <a:rPr lang="it-IT" sz="19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Centri di Ricerca, associazioni, Università imprese e comunità locali legate ai settori della pesca e dell’acquacoltura, per sensibilizzare l’applicazione di soluzioni innovative per lo sviluppo sostenibile delle attività di pesca e acquacoltura e a difesa degli ecosistemi marini.</a:t>
            </a: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9F3A25A-E8B3-6F8B-9F94-35B5AA4CD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50" y="230188"/>
            <a:ext cx="10760373" cy="132904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C27B005-B1F4-C870-0589-25A8ED194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2436" y="105839"/>
            <a:ext cx="865748" cy="72121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E3AD3FE9-CAF4-2CF9-E1C5-E0B71E3B9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204760"/>
            <a:ext cx="12192000" cy="65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68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002D9B-E5A0-B5CD-DD72-A83E5A191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B183D1-51AD-68FD-E4A5-66D5933A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047" y="213334"/>
            <a:ext cx="10515600" cy="613723"/>
          </a:xfrm>
        </p:spPr>
        <p:txBody>
          <a:bodyPr>
            <a:normAutofit/>
          </a:bodyPr>
          <a:lstStyle/>
          <a:p>
            <a:r>
              <a:rPr lang="it-IT" sz="2500" b="1" dirty="0">
                <a:solidFill>
                  <a:srgbClr val="17569C"/>
                </a:solidFill>
                <a:latin typeface="+mn-lt"/>
              </a:rPr>
              <a:t>L'OBIETTIVO GENERALE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4BCD4F8-1807-2DF0-9936-02BBDA2D0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4760"/>
            <a:ext cx="12192000" cy="65323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653537A3-2AD2-A5AA-88CA-14A6A554B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2436" y="105839"/>
            <a:ext cx="865748" cy="72121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74038D6-07F1-C0FB-021A-237E8B0ACBF5}"/>
              </a:ext>
            </a:extLst>
          </p:cNvPr>
          <p:cNvSpPr txBox="1"/>
          <p:nvPr/>
        </p:nvSpPr>
        <p:spPr>
          <a:xfrm>
            <a:off x="447472" y="827058"/>
            <a:ext cx="10464570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L’obiettivo generale è garantire la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competitività del settore ittico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(pesca e acquacoltura) attraverso la costruzione di uno strumento di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condivisione delle informazioni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relative alle attività di innovazione e sviluppo tecnologico nell’ambito della filiera in un’ottica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sostenibile.</a:t>
            </a:r>
          </a:p>
          <a:p>
            <a:pPr algn="just"/>
            <a:endParaRPr lang="it-IT" sz="2000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Creare una rete di intervento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per le problematiche legate alla salute del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mare e alle emergenze,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 sostegno delle attività di pesca ed acquacoltura che veda coinvolti l’IZS, ARTA, AASSLL, Capitaneria di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Porto, Università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 operatori del settore della pesca </a:t>
            </a:r>
            <a:endParaRPr lang="it-IT" sz="2000" dirty="0" smtClean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Condivisione e programmazione degli interventi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 ricerca, lo scambio informazioni, innovazione e difesa dell'ambiente marino tra istituzioni, enti di ricerca ed università in raccordo con gli operatori; favorire, altresì,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l’introduzione di innovazione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(di prodotto, di processo, gestionale) nel settore al fine di accrescere la competitività e il rendimento economico delle attività di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pesca.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perseguire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protezione del mare e l’ambiente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1448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8EEAB1-D69B-95D9-28F3-AFA449E4A2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2E4413-E4AD-C4E0-0D88-B31E7B745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047" y="51249"/>
            <a:ext cx="10515600" cy="613723"/>
          </a:xfrm>
        </p:spPr>
        <p:txBody>
          <a:bodyPr>
            <a:normAutofit/>
          </a:bodyPr>
          <a:lstStyle/>
          <a:p>
            <a:r>
              <a:rPr lang="it-IT" sz="2500" b="1" dirty="0">
                <a:solidFill>
                  <a:srgbClr val="17569C"/>
                </a:solidFill>
                <a:latin typeface="+mn-lt"/>
              </a:rPr>
              <a:t>IL PROGETTO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2EB0966-7143-7F2C-FD19-3DE627254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4760"/>
            <a:ext cx="12192000" cy="65323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C447191C-7D42-675D-AA1E-C21DDE678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2436" y="105839"/>
            <a:ext cx="865748" cy="721218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23C451-BBE3-FEF3-7863-CBD4E25EB78E}"/>
              </a:ext>
            </a:extLst>
          </p:cNvPr>
          <p:cNvSpPr txBox="1"/>
          <p:nvPr/>
        </p:nvSpPr>
        <p:spPr>
          <a:xfrm>
            <a:off x="186047" y="616300"/>
            <a:ext cx="1160822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Il progetto promuove la costituzione di un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gruppo di lavoro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che animi uno </a:t>
            </a:r>
            <a:r>
              <a:rPr lang="it-IT" sz="2000" b="1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Spazio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Scientifico </a:t>
            </a:r>
            <a:r>
              <a:rPr lang="it-IT" sz="2000" b="1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costiero interdisciplinare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che persegue i seguenti obiettivi generali</a:t>
            </a:r>
            <a:r>
              <a:rPr lang="it-IT" sz="24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EC77931-22B5-2290-28A5-1CAAAE74032D}"/>
              </a:ext>
            </a:extLst>
          </p:cNvPr>
          <p:cNvSpPr txBox="1"/>
          <p:nvPr/>
        </p:nvSpPr>
        <p:spPr>
          <a:xfrm>
            <a:off x="186047" y="1563871"/>
            <a:ext cx="11017405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Consolidare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 collaborazione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tra gli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enti: Regione Abruzzo,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ARTA Abruzzo, AASSLL, IZS-Teramo e rappresentanti operatori pesca e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acquacoltura</a:t>
            </a:r>
            <a:r>
              <a:rPr lang="it-IT" sz="24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 coinvolgimento successivo di Università ed altri enti.</a:t>
            </a:r>
            <a:endParaRPr lang="it-IT" sz="2000" b="1" dirty="0" smtClean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sz="2400" b="1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Creazione di una rete regionale e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di gruppi di lavoro tematici per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condividere la conoscenza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come patrimonio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regionale e la creazione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 un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sistema di comunicazione rapido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tra gli Enti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coinvolti.</a:t>
            </a:r>
            <a:endParaRPr lang="it-IT" sz="2400" dirty="0" smtClean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it-IT" sz="2400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Organizzare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 migliorare la qualità delle informazioni e dei dati raccolti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dai diversi enti, ciascuno per le proprie competenze, garantendo un approccio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multidisciplinare</a:t>
            </a:r>
            <a:r>
              <a:rPr lang="it-IT" sz="24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una maggiore comprensione dei fenomeni e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sviluppo di soluzioni e proposte di mitigazione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 tutela dell’ecosistema marino </a:t>
            </a:r>
            <a:endParaRPr lang="it-IT" sz="2000" dirty="0" smtClean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sz="2400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Sviluppare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 consapevolezza e conoscenza degli operatori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ittici e acquacoltori e di tutti coloro che a vario titolo e competenza agiscono sul patrimonio marino su metodologie, </a:t>
            </a:r>
            <a:r>
              <a:rPr lang="it-IT" sz="2000" b="1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sviluppo di progetti innovativi e di monitoraggio per lo sviluppo delle imprese di settore</a:t>
            </a:r>
            <a:r>
              <a:rPr lang="it-IT" sz="2400" b="1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2400" b="1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087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09A47-09B5-854D-B8D2-333856366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0F937D-2ECE-239C-3EB2-3A7A98D61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047" y="213334"/>
            <a:ext cx="10515600" cy="613723"/>
          </a:xfrm>
        </p:spPr>
        <p:txBody>
          <a:bodyPr>
            <a:normAutofit/>
          </a:bodyPr>
          <a:lstStyle/>
          <a:p>
            <a:r>
              <a:rPr lang="it-IT" sz="2500" b="1" dirty="0">
                <a:solidFill>
                  <a:srgbClr val="17569C"/>
                </a:solidFill>
                <a:latin typeface="+mn-lt"/>
              </a:rPr>
              <a:t>L'ORGANIZZAZIONE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EA29954-7B2C-CEC8-77B8-46D96B51B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4760"/>
            <a:ext cx="12192000" cy="65323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83203EF-FAD0-9EEB-616C-314DB9133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2436" y="105839"/>
            <a:ext cx="865748" cy="72121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4A3FC02-946F-4F7C-CAD2-F5371F6EE118}"/>
              </a:ext>
            </a:extLst>
          </p:cNvPr>
          <p:cNvSpPr txBox="1"/>
          <p:nvPr/>
        </p:nvSpPr>
        <p:spPr>
          <a:xfrm>
            <a:off x="646771" y="999596"/>
            <a:ext cx="10364940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Il progetto riunisce una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rete di </a:t>
            </a:r>
            <a:r>
              <a:rPr lang="it-IT" sz="2000" b="1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esperti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nonché le imprese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 pesca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 acquacoltura e le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loro</a:t>
            </a:r>
          </a:p>
          <a:p>
            <a:pPr algn="just"/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associazioni che andranno a costituire un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Partenariato Scientifico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con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competenze</a:t>
            </a:r>
          </a:p>
          <a:p>
            <a:pPr algn="just"/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multisettoriali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 multidisciplinari finalizzato a programmare le attività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previste</a:t>
            </a:r>
            <a:r>
              <a:rPr lang="it-IT" sz="2000" b="1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it-IT" sz="2000" b="1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figure coinvolte saranno inserite in un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sistema di comunicazione rapido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che permetterà loro</a:t>
            </a:r>
          </a:p>
          <a:p>
            <a:pPr algn="just"/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un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intervento tempestivo sulle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emergenze.</a:t>
            </a:r>
          </a:p>
          <a:p>
            <a:pPr algn="just"/>
            <a:endParaRPr lang="it-IT" sz="2000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L’integrazione </a:t>
            </a:r>
            <a:r>
              <a:rPr lang="it-IT" sz="20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dei </a:t>
            </a:r>
            <a:r>
              <a:rPr lang="it-IT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dati 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rappresenterà </a:t>
            </a:r>
            <a:r>
              <a:rPr lang="it-IT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per la Regione Abruzzo un’innovazione utile 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 comprendere </a:t>
            </a:r>
            <a:r>
              <a:rPr lang="it-IT" sz="2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il depauperamento degli stock ittici e della produzione di mitili, la presenza di specie aliene e l’introduzione/incremento di agenti patogeni al fine di una valutazione quanto più completa dello stato di salute dell'ambiente 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marino.</a:t>
            </a:r>
            <a:endParaRPr lang="it-IT" sz="20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Il progetto prevede, inoltre, l’istituzione di </a:t>
            </a:r>
            <a:r>
              <a:rPr lang="it-IT" sz="2000" b="1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Gruppi di lavoro tematici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quali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</a:t>
            </a:r>
          </a:p>
          <a:p>
            <a:pPr algn="just"/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titolo 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 esempio acquacoltura, pesca, legislazione e normativa, ambiente, pescaturismo </a:t>
            </a:r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</a:p>
          <a:p>
            <a:pPr algn="just"/>
            <a:r>
              <a:rPr lang="it-IT" sz="2000" dirty="0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it-IT" sz="2000" dirty="0" err="1" smtClean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ittiturismo</a:t>
            </a:r>
            <a:r>
              <a:rPr lang="it-IT" sz="2000" dirty="0">
                <a:solidFill>
                  <a:srgbClr val="17569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, ecc.</a:t>
            </a:r>
          </a:p>
        </p:txBody>
      </p:sp>
    </p:spTree>
    <p:extLst>
      <p:ext uri="{BB962C8B-B14F-4D97-AF65-F5344CB8AC3E}">
        <p14:creationId xmlns:p14="http://schemas.microsoft.com/office/powerpoint/2010/main" val="1519416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C82C0-1543-ADAA-E4AE-28774A5CF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756742-24AF-4306-A577-2E403D856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047" y="213334"/>
            <a:ext cx="10515600" cy="613723"/>
          </a:xfrm>
        </p:spPr>
        <p:txBody>
          <a:bodyPr>
            <a:normAutofit/>
          </a:bodyPr>
          <a:lstStyle/>
          <a:p>
            <a:r>
              <a:rPr lang="it-IT" sz="2500" b="1" dirty="0">
                <a:solidFill>
                  <a:srgbClr val="17569C"/>
                </a:solidFill>
                <a:latin typeface="+mn-lt"/>
              </a:rPr>
              <a:t>PIANO DI LAVORO 2025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F092C881-0EF5-7E00-798A-3FF19F308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4760"/>
            <a:ext cx="12192000" cy="65323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37E7D298-B111-AEE6-58C4-5C0A94159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2436" y="105839"/>
            <a:ext cx="865748" cy="72121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1E4A950-FB7A-D046-4C23-81BBDAF98F9C}"/>
              </a:ext>
            </a:extLst>
          </p:cNvPr>
          <p:cNvSpPr txBox="1"/>
          <p:nvPr/>
        </p:nvSpPr>
        <p:spPr>
          <a:xfrm>
            <a:off x="646771" y="918472"/>
            <a:ext cx="1019688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Riconoscimento ed adesione da parte di ciascun Ente al </a:t>
            </a:r>
            <a:r>
              <a:rPr lang="it-IT" sz="2000" b="1" dirty="0">
                <a:solidFill>
                  <a:srgbClr val="17569C"/>
                </a:solidFill>
                <a:cs typeface="Times New Roman" panose="02020603050405020304" pitchFamily="18" charset="0"/>
              </a:rPr>
              <a:t>Patto per lo Sviluppo “Abruzzo Sostenibile Blue Deal”</a:t>
            </a:r>
            <a:r>
              <a:rPr lang="it-IT" sz="2000" i="1" dirty="0">
                <a:solidFill>
                  <a:srgbClr val="333333"/>
                </a:solidFill>
                <a:effectLst/>
                <a:ea typeface="Calibri" panose="020F0502020204030204" pitchFamily="34" charset="0"/>
              </a:rPr>
              <a:t>, </a:t>
            </a: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promosso dall’Assessorato Agricoltura e Pesca della Regione Abruzzo e dal Servizio Sviluppo locale ed Economia ittica</a:t>
            </a:r>
            <a:r>
              <a:rPr lang="it-IT" sz="2000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;</a:t>
            </a:r>
          </a:p>
          <a:p>
            <a:pPr algn="just"/>
            <a:endParaRPr lang="it-IT" sz="2000" dirty="0" smtClean="0">
              <a:solidFill>
                <a:srgbClr val="17569C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Sottoscrizione </a:t>
            </a: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del </a:t>
            </a:r>
            <a:r>
              <a:rPr lang="it-IT" sz="2000" b="1" dirty="0">
                <a:solidFill>
                  <a:srgbClr val="17569C"/>
                </a:solidFill>
                <a:cs typeface="Times New Roman" panose="02020603050405020304" pitchFamily="18" charset="0"/>
              </a:rPr>
              <a:t>Protocollo </a:t>
            </a:r>
            <a:r>
              <a:rPr lang="it-IT" sz="2000" b="1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d’intesa e di collaborazione </a:t>
            </a:r>
            <a:r>
              <a:rPr lang="it-IT" sz="2000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inizialmente tra gli Enti e Servizi Tecnici regionali (Servizio Economia Ittica Dipartimento Agricoltura, IZSAM, ARTA, ASSLL );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it-IT" sz="2000" dirty="0">
              <a:solidFill>
                <a:srgbClr val="17569C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b="1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Coinvolgimento </a:t>
            </a:r>
            <a:r>
              <a:rPr lang="it-IT" sz="2000" b="1" dirty="0">
                <a:solidFill>
                  <a:srgbClr val="17569C"/>
                </a:solidFill>
                <a:cs typeface="Times New Roman" panose="02020603050405020304" pitchFamily="18" charset="0"/>
              </a:rPr>
              <a:t>A</a:t>
            </a:r>
            <a:r>
              <a:rPr lang="it-IT" sz="2000" b="1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utorità </a:t>
            </a:r>
            <a:r>
              <a:rPr lang="it-IT" sz="2000" b="1" dirty="0">
                <a:solidFill>
                  <a:srgbClr val="17569C"/>
                </a:solidFill>
                <a:cs typeface="Times New Roman" panose="02020603050405020304" pitchFamily="18" charset="0"/>
              </a:rPr>
              <a:t>M</a:t>
            </a:r>
            <a:r>
              <a:rPr lang="it-IT" sz="2000" b="1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arittima e di altri tecnici e scientifici </a:t>
            </a:r>
            <a:r>
              <a:rPr lang="it-IT" sz="2000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abruzzesi(Università ecc.)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it-IT" sz="2000" dirty="0">
              <a:solidFill>
                <a:srgbClr val="17569C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Costituzione del </a:t>
            </a:r>
            <a:r>
              <a:rPr lang="it-IT" sz="2000" b="1" dirty="0">
                <a:solidFill>
                  <a:srgbClr val="17569C"/>
                </a:solidFill>
                <a:cs typeface="Times New Roman" panose="02020603050405020304" pitchFamily="18" charset="0"/>
              </a:rPr>
              <a:t>Partenariato Scientifico </a:t>
            </a: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che elabora annualmente un programma di lavoro e istituisce i </a:t>
            </a:r>
            <a:r>
              <a:rPr lang="it-IT" sz="2000" b="1" dirty="0">
                <a:solidFill>
                  <a:srgbClr val="17569C"/>
                </a:solidFill>
                <a:cs typeface="Times New Roman" panose="02020603050405020304" pitchFamily="18" charset="0"/>
              </a:rPr>
              <a:t>Gruppi di lavoro tematici</a:t>
            </a: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; </a:t>
            </a:r>
            <a:endParaRPr lang="it-IT" sz="2000" dirty="0" smtClean="0">
              <a:solidFill>
                <a:srgbClr val="17569C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it-IT" sz="2000" dirty="0">
              <a:solidFill>
                <a:srgbClr val="17569C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Avvio di </a:t>
            </a:r>
            <a:r>
              <a:rPr lang="it-IT" sz="2000" b="1" dirty="0">
                <a:solidFill>
                  <a:srgbClr val="17569C"/>
                </a:solidFill>
                <a:cs typeface="Times New Roman" panose="02020603050405020304" pitchFamily="18" charset="0"/>
              </a:rPr>
              <a:t>progetti specifici </a:t>
            </a: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(attività di monitoraggio, </a:t>
            </a:r>
            <a:r>
              <a:rPr lang="it-IT" sz="2000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coinvolgimento operatori, attivazione </a:t>
            </a: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di progetti </a:t>
            </a:r>
            <a:r>
              <a:rPr lang="it-IT" sz="2000" dirty="0" smtClean="0">
                <a:solidFill>
                  <a:srgbClr val="17569C"/>
                </a:solidFill>
                <a:cs typeface="Times New Roman" panose="02020603050405020304" pitchFamily="18" charset="0"/>
              </a:rPr>
              <a:t>, </a:t>
            </a:r>
            <a:r>
              <a:rPr lang="it-IT" sz="2000" dirty="0">
                <a:solidFill>
                  <a:srgbClr val="17569C"/>
                </a:solidFill>
                <a:cs typeface="Times New Roman" panose="02020603050405020304" pitchFamily="18" charset="0"/>
              </a:rPr>
              <a:t>risposta alle emergenze) 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it-IT" sz="2400" dirty="0">
              <a:solidFill>
                <a:srgbClr val="17569C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5898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2132</TotalTime>
  <Words>900</Words>
  <Application>Microsoft Office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Montserrat Regular</vt:lpstr>
      <vt:lpstr>Poppins-SemiBold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L'OBIETTIVO GENERALE</vt:lpstr>
      <vt:lpstr>IL PROGETTO</vt:lpstr>
      <vt:lpstr>L'ORGANIZZAZIONE</vt:lpstr>
      <vt:lpstr>PIANO DI LAVORO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Francesco Di Filippo</cp:lastModifiedBy>
  <cp:revision>140</cp:revision>
  <dcterms:created xsi:type="dcterms:W3CDTF">2023-01-18T15:08:18Z</dcterms:created>
  <dcterms:modified xsi:type="dcterms:W3CDTF">2025-01-17T17:18:13Z</dcterms:modified>
</cp:coreProperties>
</file>